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unnel Display"/>
      <p:regular r:id="rId17"/>
    </p:embeddedFont>
    <p:embeddedFont>
      <p:font typeface="Funnel Sans"/>
      <p:regular r:id="rId18"/>
    </p:embeddedFont>
    <p:embeddedFont>
      <p:font typeface="Funnel Sans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svg"/><Relationship Id="rId6" Type="http://schemas.openxmlformats.org/officeDocument/2006/relationships/image" Target="../media/image-9-6.png"/><Relationship Id="rId7" Type="http://schemas.openxmlformats.org/officeDocument/2006/relationships/image" Target="../media/image-9-7.sv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DevoraYa: Tu Plataforma Definitiva de Pedidos a Domicilio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5842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 la era digital, la inmediatez y la conveniencia son clave. DevoraYa emerge como la solución innovadora para conectar a los amantes de la buena comida con sus restaurantes favoritos, directamente en la puerta de su hogar.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087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3092410"/>
            <a:ext cx="9320213" cy="566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El Futuro de DevoraYa: Innovación Continua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74370" y="3948113"/>
            <a:ext cx="1328166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Hemos establecido una base sólida, y ahora estamos listos para expandir nuestras funcionalidades y consolidar nuestra posición en el mercado.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4370" y="4472940"/>
            <a:ext cx="433507" cy="433507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094" y="4553664"/>
            <a:ext cx="271939" cy="27193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00520" y="4539139"/>
            <a:ext cx="2267783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Integración de Pagos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300520" y="4938117"/>
            <a:ext cx="589418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Diversas opciones de pago seguras para una experiencia de compra sin interrupciones.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7435572" y="4472940"/>
            <a:ext cx="433507" cy="433507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6297" y="4553664"/>
            <a:ext cx="271939" cy="27193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61722" y="4539139"/>
            <a:ext cx="2551867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Rastreo en Tiempo Real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8061722" y="4938117"/>
            <a:ext cx="589430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Permitir a los usuarios seguir el progreso de su pedido desde el restaurante hasta su puerta.</a:t>
            </a:r>
            <a:endParaRPr lang="en-US" sz="1500" dirty="0"/>
          </a:p>
        </p:txBody>
      </p:sp>
      <p:sp>
        <p:nvSpPr>
          <p:cNvPr id="13" name="Shape 8"/>
          <p:cNvSpPr/>
          <p:nvPr/>
        </p:nvSpPr>
        <p:spPr>
          <a:xfrm>
            <a:off x="674370" y="5939671"/>
            <a:ext cx="433507" cy="433507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094" y="6020395"/>
            <a:ext cx="271939" cy="271939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300520" y="6005870"/>
            <a:ext cx="233350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Panel para Comercios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1300520" y="6404848"/>
            <a:ext cx="5894189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Una plataforma intuitiva para que los restaurantes gestionen pedidos, menús y promociones.</a:t>
            </a:r>
            <a:endParaRPr lang="en-US" sz="1500" dirty="0"/>
          </a:p>
        </p:txBody>
      </p:sp>
      <p:sp>
        <p:nvSpPr>
          <p:cNvPr id="17" name="Shape 11"/>
          <p:cNvSpPr/>
          <p:nvPr/>
        </p:nvSpPr>
        <p:spPr>
          <a:xfrm>
            <a:off x="7435572" y="5939671"/>
            <a:ext cx="433507" cy="433507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6297" y="6020395"/>
            <a:ext cx="271939" cy="271939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061722" y="6005870"/>
            <a:ext cx="2332434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Expansión Geográfica</a:t>
            </a:r>
            <a:endParaRPr lang="en-US" sz="1750" dirty="0"/>
          </a:p>
        </p:txBody>
      </p:sp>
      <p:sp>
        <p:nvSpPr>
          <p:cNvPr id="20" name="Text 13"/>
          <p:cNvSpPr/>
          <p:nvPr/>
        </p:nvSpPr>
        <p:spPr>
          <a:xfrm>
            <a:off x="8061722" y="6404848"/>
            <a:ext cx="589430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Llevar DevoraYa a nuevas ciudades y regiones, ampliando nuestro alcance.</a:t>
            </a:r>
            <a:endParaRPr lang="en-US" sz="1500" dirty="0"/>
          </a:p>
        </p:txBody>
      </p:sp>
      <p:sp>
        <p:nvSpPr>
          <p:cNvPr id="21" name="Text 14"/>
          <p:cNvSpPr/>
          <p:nvPr/>
        </p:nvSpPr>
        <p:spPr>
          <a:xfrm>
            <a:off x="674370" y="7237809"/>
            <a:ext cx="1328166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DevoraYa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no es solo una plataforma, es el futuro de la comida a domicilio. Únete a nosotros en este emocionante viaje.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9460" y="345281"/>
            <a:ext cx="8340566" cy="369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El Problema: Fricciones en el Servicio de Comida a Domicilio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39460" y="1015722"/>
            <a:ext cx="6722626" cy="602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panorama actual de pedidos a domicilio está plagado de ineficiencias y problemas que afectan tanto a usuarios como a restaurantes. Las plataformas existentes a menudo imponen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altas tarifas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ofrecen una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E282B7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mala experiencia de usuario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y carecen de la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velocidad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que los clientes esperan.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9460" y="1731645"/>
            <a:ext cx="672262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Altas comisiones para restaurantes.</a:t>
            </a:r>
            <a:endParaRPr lang="en-US" sz="950" dirty="0"/>
          </a:p>
        </p:txBody>
      </p:sp>
      <p:sp>
        <p:nvSpPr>
          <p:cNvPr id="5" name="Text 3"/>
          <p:cNvSpPr/>
          <p:nvPr/>
        </p:nvSpPr>
        <p:spPr>
          <a:xfrm>
            <a:off x="439460" y="1976557"/>
            <a:ext cx="672262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Interfaces complicadas y poco intuitivas.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9460" y="2221468"/>
            <a:ext cx="672262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Tiempos de espera excesivos.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9460" y="2466380"/>
            <a:ext cx="6722626" cy="2009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Falta de visibilidad en el estado del pedido.</a:t>
            </a:r>
            <a:endParaRPr lang="en-US" sz="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5934" y="1043940"/>
            <a:ext cx="6722626" cy="100838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9710" y="700683"/>
            <a:ext cx="7617381" cy="1283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DevoraYa: La Oportunidad que Resuelve el Problema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49710" y="2310765"/>
            <a:ext cx="7617381" cy="1046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DevoraYa transforma estas fricciones en una oportunidad de crecimiento. Nuestra plataforma conecta a usuarios y restaurantes de manera eficiente, ofreciendo una experiencia superior y un modelo de negocio justo.</a:t>
            </a:r>
            <a:endParaRPr lang="en-US" sz="17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710" y="3602950"/>
            <a:ext cx="1090493" cy="130861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58207" y="3820954"/>
            <a:ext cx="256603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Usuarios Satisfechos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7558207" y="4272439"/>
            <a:ext cx="630888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Acceso fácil y rápido a una amplia variedad gastronómica.</a:t>
            </a:r>
            <a:endParaRPr lang="en-US" sz="17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710" y="4911566"/>
            <a:ext cx="1090493" cy="130861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558207" y="5129570"/>
            <a:ext cx="3174563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Restaurantes Potenciados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558207" y="5581055"/>
            <a:ext cx="630888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Digitalización de ventas sin altas comisiones.</a:t>
            </a:r>
            <a:endParaRPr lang="en-US" sz="17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6220182"/>
            <a:ext cx="1090493" cy="130861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58207" y="6438186"/>
            <a:ext cx="2566035" cy="320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Logística Optimizada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7558207" y="6889671"/>
            <a:ext cx="6308884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Procesos de entrega eficientes y transparentes.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611350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Nuestra Propuesta de Valor y Público Objetivo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20353"/>
            <a:ext cx="1379267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DevoraYa ofrece una interfaz fluida y una gestión de pedidos transparente, creando valor para ambos extremos del mercado.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8862" y="1366004"/>
            <a:ext cx="2494717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Para Nuestros Usuarios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62" y="1782128"/>
            <a:ext cx="6750368" cy="979812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18862" y="11714798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Acceso a una diversa oferta culinaria.</a:t>
            </a: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418862" y="11948041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Proceso de pedido intuitivo y rápido.</a:t>
            </a:r>
            <a:endParaRPr lang="en-US" sz="900" dirty="0"/>
          </a:p>
        </p:txBody>
      </p:sp>
      <p:sp>
        <p:nvSpPr>
          <p:cNvPr id="8" name="Text 5"/>
          <p:cNvSpPr/>
          <p:nvPr/>
        </p:nvSpPr>
        <p:spPr>
          <a:xfrm>
            <a:off x="418862" y="12181284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Seguimiento en tiempo real de sus órdenes.</a:t>
            </a:r>
            <a:endParaRPr lang="en-US" sz="900" dirty="0"/>
          </a:p>
        </p:txBody>
      </p:sp>
      <p:sp>
        <p:nvSpPr>
          <p:cNvPr id="9" name="Text 6"/>
          <p:cNvSpPr/>
          <p:nvPr/>
        </p:nvSpPr>
        <p:spPr>
          <a:xfrm>
            <a:off x="418862" y="12414528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Ofertas exclusivas y personalizadas.</a:t>
            </a:r>
            <a:endParaRPr lang="en-US" sz="900" dirty="0"/>
          </a:p>
        </p:txBody>
      </p:sp>
      <p:sp>
        <p:nvSpPr>
          <p:cNvPr id="10" name="Text 7"/>
          <p:cNvSpPr/>
          <p:nvPr/>
        </p:nvSpPr>
        <p:spPr>
          <a:xfrm>
            <a:off x="7468791" y="1366004"/>
            <a:ext cx="2701766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Para Nuestros Comercios</a:t>
            </a:r>
            <a:endParaRPr lang="en-US" sz="17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791" y="1782128"/>
            <a:ext cx="6750368" cy="675036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68791" y="8667036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Ampliación de su alcance de clientes.</a:t>
            </a:r>
            <a:endParaRPr lang="en-US" sz="900" dirty="0"/>
          </a:p>
        </p:txBody>
      </p:sp>
      <p:sp>
        <p:nvSpPr>
          <p:cNvPr id="13" name="Text 9"/>
          <p:cNvSpPr/>
          <p:nvPr/>
        </p:nvSpPr>
        <p:spPr>
          <a:xfrm>
            <a:off x="7468791" y="8900279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Herramientas de gestión de pedidos eficientes.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7468791" y="9133523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Reducción de costos operativos y comisiones justas.</a:t>
            </a:r>
            <a:endParaRPr lang="en-US" sz="900" dirty="0"/>
          </a:p>
        </p:txBody>
      </p:sp>
      <p:sp>
        <p:nvSpPr>
          <p:cNvPr id="15" name="Text 11"/>
          <p:cNvSpPr/>
          <p:nvPr/>
        </p:nvSpPr>
        <p:spPr>
          <a:xfrm>
            <a:off x="7468791" y="9366766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Análisis de datos para optimizar sus ventas.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099" y="624721"/>
            <a:ext cx="13040201" cy="13363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Características Clave: Experiencia de Usuario Superior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5099" y="2415421"/>
            <a:ext cx="13040201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usabilidad y el diseño intuitivo son el corazón de DevoraYa, garantizando una experiencia de usuario excepcional desde el primer clic.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5099" y="3397687"/>
            <a:ext cx="4157424" cy="25693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5099" y="6194227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Interfaz Intuitiva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5099" y="6664523"/>
            <a:ext cx="4157424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Nuestra aplicación está diseñada para ser fácil de usar, con una navegación clara y atractiva.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488" y="3397687"/>
            <a:ext cx="4157424" cy="256936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6488" y="6194227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Gestión del Carrito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5236488" y="6664523"/>
            <a:ext cx="4157424" cy="10901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Añade, elimina y gestiona productos de forma sencilla antes de finalizar tu pedido.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876" y="3397687"/>
            <a:ext cx="4157424" cy="256936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876" y="6194227"/>
            <a:ext cx="267259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Perfil Personalizado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9677876" y="6664523"/>
            <a:ext cx="4157424" cy="726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Control total sobre tus datos personales, direcciones y preferencias.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94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669" y="464106"/>
            <a:ext cx="7962662" cy="992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Flujo de Pedidos: Sencillez y Transparencia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90669" y="1709738"/>
            <a:ext cx="7962662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Desde la selección del plato hasta la confirmación de la entrega, DevoraYa guía al usuario a través de un proceso claro y sin complicaciones.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90669" y="2439591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590669" y="2703433"/>
            <a:ext cx="7962662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7" name="Text 4"/>
          <p:cNvSpPr/>
          <p:nvPr/>
        </p:nvSpPr>
        <p:spPr>
          <a:xfrm>
            <a:off x="590669" y="2833449"/>
            <a:ext cx="2078474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Explorar y Seleccionar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590669" y="3182898"/>
            <a:ext cx="796266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Navega por una amplia gama de restaurantes y sus menús detallados.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590669" y="3748207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590669" y="4012049"/>
            <a:ext cx="7962662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1" name="Text 8"/>
          <p:cNvSpPr/>
          <p:nvPr/>
        </p:nvSpPr>
        <p:spPr>
          <a:xfrm>
            <a:off x="590669" y="4142065"/>
            <a:ext cx="198548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Personalizar Carrito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90669" y="4491514"/>
            <a:ext cx="796266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Añade tus platillos favoritos, ajusta cantidades y revisa tu orden.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590669" y="5056823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590669" y="5320665"/>
            <a:ext cx="7962662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5" name="Text 12"/>
          <p:cNvSpPr/>
          <p:nvPr/>
        </p:nvSpPr>
        <p:spPr>
          <a:xfrm>
            <a:off x="590669" y="5450681"/>
            <a:ext cx="198548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Confirmar Datos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590669" y="5800130"/>
            <a:ext cx="796266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Verifica tu dirección de entrega, método de pago y detalles de contacto.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590669" y="6365438"/>
            <a:ext cx="168712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Display Light" pitchFamily="34" charset="0"/>
                <a:ea typeface="Funnel Display Light" pitchFamily="34" charset="-122"/>
                <a:cs typeface="Funnel Display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590669" y="6629281"/>
            <a:ext cx="7962662" cy="2286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9" name="Text 16"/>
          <p:cNvSpPr/>
          <p:nvPr/>
        </p:nvSpPr>
        <p:spPr>
          <a:xfrm>
            <a:off x="590669" y="6759297"/>
            <a:ext cx="1985486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Seguimiento Activo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590669" y="7108746"/>
            <a:ext cx="7962662" cy="540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Recibe actualizaciones en tiempo real sobre el estado de tu pedido, desde la preparación hasta la entrega.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862" y="329089"/>
            <a:ext cx="593848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Historial de Pedidos: Transparencia y Control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18862" y="968097"/>
            <a:ext cx="6750368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El historial de pedidos de DevoraYa ofrece una vista detallada de todas tus transacciones, permitiéndote revisar órdenes pasadas y recordar tus favoritos.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8862" y="1458635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Vista Rápida: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Un resumen de cada pedido con fecha, restaurante y total.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18862" y="1691878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Detalle Expandido: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Al hacer clic, se muestran los productos específicos y el desglose de precios.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8862" y="1925122"/>
            <a:ext cx="6750368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Re-orden Fácil: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La opción de repetir un pedido anterior con un solo toque.</a:t>
            </a:r>
            <a:endParaRPr lang="en-US" sz="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862" y="2251115"/>
            <a:ext cx="6750368" cy="11998762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68791" y="980123"/>
            <a:ext cx="2103715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Ejemplo de un Pedido Detallado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68791" y="1275755"/>
            <a:ext cx="6750368" cy="2871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Pedido #DY-20240315-001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Fecha: 15/03/2024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Restaurante: "La Parrilla Argentina"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Productos: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- Bife de Chorizo (500g) x 1 - $25.00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- Papas Fritas Grandes x 1 - $7.50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- Ensalada Mixta x 1 - $6.00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- Agua Mineral x 2 - $3.00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Subtotal: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$41.50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Envío: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$3.00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Total: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$44.50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3371A5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Estado: Entregado</a:t>
            </a:r>
            <a:endParaRPr lang="en-US" sz="9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8791" y="4282083"/>
            <a:ext cx="6750368" cy="44990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8284" y="438626"/>
            <a:ext cx="7679650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Arquitectura Robusta: La Base de DevoraYa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558284" y="1226701"/>
            <a:ext cx="1351383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Hemos construido DevoraYa sobre una infraestructura tecnológica moderna y escalable, garantizando rendimiento, seguridad y flexibilidad.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168" y="1661398"/>
            <a:ext cx="13464064" cy="627697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57664" y="2556144"/>
            <a:ext cx="2861504" cy="357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Frontend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902932" y="3021730"/>
            <a:ext cx="3216236" cy="608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React con Vite para UI rápida y SPA.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10511100" y="3583178"/>
            <a:ext cx="2861503" cy="357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Seguridad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0511100" y="4048763"/>
            <a:ext cx="3216236" cy="608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Autenticación JWT para rutas y tokens.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257664" y="4637238"/>
            <a:ext cx="2861504" cy="357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Backend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902932" y="5102823"/>
            <a:ext cx="3216236" cy="608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Node.js, Express y Sequelize como API.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10511100" y="5812921"/>
            <a:ext cx="2861503" cy="357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Base de datos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10511100" y="6278507"/>
            <a:ext cx="3216236" cy="608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PostgreSQL/MySQL para almacenamiento confiable.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58284" y="8117800"/>
            <a:ext cx="1351383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Frontend: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Desarrollado con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React y Vite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una Aplicación de una Sola Página (SPA) rápida y responsiva.</a:t>
            </a:r>
            <a:endParaRPr lang="en-US" sz="1250" dirty="0"/>
          </a:p>
        </p:txBody>
      </p:sp>
      <p:sp>
        <p:nvSpPr>
          <p:cNvPr id="14" name="Text 11"/>
          <p:cNvSpPr/>
          <p:nvPr/>
        </p:nvSpPr>
        <p:spPr>
          <a:xfrm>
            <a:off x="558284" y="8428792"/>
            <a:ext cx="1351383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Backend: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Construido con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Node.js, Express y Sequelize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gestionando de manera eficiente nuestra API y la lógica de negocio.</a:t>
            </a:r>
            <a:endParaRPr lang="en-US" sz="1250" dirty="0"/>
          </a:p>
        </p:txBody>
      </p:sp>
      <p:sp>
        <p:nvSpPr>
          <p:cNvPr id="15" name="Text 12"/>
          <p:cNvSpPr/>
          <p:nvPr/>
        </p:nvSpPr>
        <p:spPr>
          <a:xfrm>
            <a:off x="558284" y="8739783"/>
            <a:ext cx="13513832" cy="255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Base de Datos: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Utilizamos </a:t>
            </a:r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PostgreSQL/MySQL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para un almacenamiento de datos fiable y seguro.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8058" y="517088"/>
            <a:ext cx="7827883" cy="11060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Seguridad de Datos: Nuestra Prioridad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58058" y="1905119"/>
            <a:ext cx="7827883" cy="902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La protección de la información de nuestros usuarios y comercios es fundamental. Implementamos medidas de seguridad avanzadas para garantizar la integridad y confidencialidad de los datos.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8058" y="3300770"/>
            <a:ext cx="3819882" cy="2273141"/>
          </a:xfrm>
          <a:prstGeom prst="roundRect">
            <a:avLst>
              <a:gd name="adj" fmla="val 4827"/>
            </a:avLst>
          </a:prstGeom>
          <a:solidFill>
            <a:srgbClr val="FAF5EB"/>
          </a:solidFill>
          <a:ln/>
        </p:spPr>
      </p:sp>
      <p:sp>
        <p:nvSpPr>
          <p:cNvPr id="6" name="Shape 3"/>
          <p:cNvSpPr/>
          <p:nvPr/>
        </p:nvSpPr>
        <p:spPr>
          <a:xfrm>
            <a:off x="658058" y="3277910"/>
            <a:ext cx="3819882" cy="91440"/>
          </a:xfrm>
          <a:prstGeom prst="roundRect">
            <a:avLst>
              <a:gd name="adj" fmla="val 86367"/>
            </a:avLst>
          </a:prstGeom>
          <a:solidFill>
            <a:srgbClr val="3371A5"/>
          </a:solidFill>
          <a:ln/>
        </p:spPr>
      </p:sp>
      <p:sp>
        <p:nvSpPr>
          <p:cNvPr id="7" name="Shape 4"/>
          <p:cNvSpPr/>
          <p:nvPr/>
        </p:nvSpPr>
        <p:spPr>
          <a:xfrm>
            <a:off x="2285940" y="3018830"/>
            <a:ext cx="563999" cy="563999"/>
          </a:xfrm>
          <a:prstGeom prst="roundRect">
            <a:avLst>
              <a:gd name="adj" fmla="val 162128"/>
            </a:avLst>
          </a:prstGeom>
          <a:solidFill>
            <a:srgbClr val="3371A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5128" y="3187898"/>
            <a:ext cx="225623" cy="22562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68918" y="3770828"/>
            <a:ext cx="2212062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Bearer Tokens (JWT)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868918" y="4160044"/>
            <a:ext cx="3398163" cy="1203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Utilizamos JSON Web Tokens para autenticar y autorizar el acceso a rutas sensibles de nuestra API, como perfiles de usuario y pedidos.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4665940" y="3300770"/>
            <a:ext cx="3820001" cy="2273141"/>
          </a:xfrm>
          <a:prstGeom prst="roundRect">
            <a:avLst>
              <a:gd name="adj" fmla="val 4827"/>
            </a:avLst>
          </a:prstGeom>
          <a:solidFill>
            <a:srgbClr val="FAF5EB"/>
          </a:solidFill>
          <a:ln/>
        </p:spPr>
      </p:sp>
      <p:sp>
        <p:nvSpPr>
          <p:cNvPr id="12" name="Shape 8"/>
          <p:cNvSpPr/>
          <p:nvPr/>
        </p:nvSpPr>
        <p:spPr>
          <a:xfrm>
            <a:off x="4665940" y="3277910"/>
            <a:ext cx="3820001" cy="91440"/>
          </a:xfrm>
          <a:prstGeom prst="roundRect">
            <a:avLst>
              <a:gd name="adj" fmla="val 86367"/>
            </a:avLst>
          </a:prstGeom>
          <a:solidFill>
            <a:srgbClr val="3371A5"/>
          </a:solidFill>
          <a:ln/>
        </p:spPr>
      </p:sp>
      <p:sp>
        <p:nvSpPr>
          <p:cNvPr id="13" name="Shape 9"/>
          <p:cNvSpPr/>
          <p:nvPr/>
        </p:nvSpPr>
        <p:spPr>
          <a:xfrm>
            <a:off x="6293941" y="3018830"/>
            <a:ext cx="563999" cy="563999"/>
          </a:xfrm>
          <a:prstGeom prst="roundRect">
            <a:avLst>
              <a:gd name="adj" fmla="val 162128"/>
            </a:avLst>
          </a:prstGeom>
          <a:solidFill>
            <a:srgbClr val="3371A5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3129" y="3187898"/>
            <a:ext cx="225623" cy="22562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76800" y="3770828"/>
            <a:ext cx="2298740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Encriptación de Datos</a:t>
            </a:r>
            <a:endParaRPr lang="en-US" sz="1700" dirty="0"/>
          </a:p>
        </p:txBody>
      </p:sp>
      <p:sp>
        <p:nvSpPr>
          <p:cNvPr id="16" name="Text 11"/>
          <p:cNvSpPr/>
          <p:nvPr/>
        </p:nvSpPr>
        <p:spPr>
          <a:xfrm>
            <a:off x="4876800" y="4160044"/>
            <a:ext cx="3398282" cy="12030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Toda la información sensible, incluidas las contraseñas, se encripta rigurosamente para prevenir accesos no autorizados.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58058" y="6043851"/>
            <a:ext cx="7827883" cy="1671638"/>
          </a:xfrm>
          <a:prstGeom prst="roundRect">
            <a:avLst>
              <a:gd name="adj" fmla="val 6564"/>
            </a:avLst>
          </a:prstGeom>
          <a:solidFill>
            <a:srgbClr val="FAF5EB"/>
          </a:solidFill>
          <a:ln/>
        </p:spPr>
      </p:sp>
      <p:sp>
        <p:nvSpPr>
          <p:cNvPr id="18" name="Shape 13"/>
          <p:cNvSpPr/>
          <p:nvPr/>
        </p:nvSpPr>
        <p:spPr>
          <a:xfrm>
            <a:off x="658058" y="6020991"/>
            <a:ext cx="7827883" cy="91440"/>
          </a:xfrm>
          <a:prstGeom prst="roundRect">
            <a:avLst>
              <a:gd name="adj" fmla="val 86367"/>
            </a:avLst>
          </a:prstGeom>
          <a:solidFill>
            <a:srgbClr val="3371A5"/>
          </a:solidFill>
          <a:ln/>
        </p:spPr>
      </p:sp>
      <p:sp>
        <p:nvSpPr>
          <p:cNvPr id="19" name="Shape 14"/>
          <p:cNvSpPr/>
          <p:nvPr/>
        </p:nvSpPr>
        <p:spPr>
          <a:xfrm>
            <a:off x="4290000" y="5761911"/>
            <a:ext cx="563999" cy="563999"/>
          </a:xfrm>
          <a:prstGeom prst="roundRect">
            <a:avLst>
              <a:gd name="adj" fmla="val 162128"/>
            </a:avLst>
          </a:prstGeom>
          <a:solidFill>
            <a:srgbClr val="3371A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59188" y="5930979"/>
            <a:ext cx="225623" cy="2256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68918" y="6513909"/>
            <a:ext cx="2387203" cy="276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Infraestructura Segura</a:t>
            </a:r>
            <a:endParaRPr lang="en-US" sz="1700" dirty="0"/>
          </a:p>
        </p:txBody>
      </p:sp>
      <p:sp>
        <p:nvSpPr>
          <p:cNvPr id="22" name="Text 16"/>
          <p:cNvSpPr/>
          <p:nvPr/>
        </p:nvSpPr>
        <p:spPr>
          <a:xfrm>
            <a:off x="868918" y="6903125"/>
            <a:ext cx="7406164" cy="6015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Nuestros servidores están protegidos con firewalls y monitoreo constante para detectar y prevenir amenazas.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2025-11-17T18:34:39Z</dcterms:created>
  <dcterms:modified xsi:type="dcterms:W3CDTF">2025-11-17T18:34:39Z</dcterms:modified>
</cp:coreProperties>
</file>